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Old Standard TT"/>
      <p:regular r:id="rId36"/>
      <p:bold r:id="rId37"/>
      <p: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OldStandardTT-bold.fntdata"/><Relationship Id="rId14" Type="http://schemas.openxmlformats.org/officeDocument/2006/relationships/slide" Target="slides/slide10.xml"/><Relationship Id="rId36" Type="http://schemas.openxmlformats.org/officeDocument/2006/relationships/font" Target="fonts/OldStandardTT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OldStandardTT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buSzPts val="14000"/>
              <a:buNone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1181250" y="168075"/>
            <a:ext cx="7219200" cy="15687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6000">
                <a:solidFill>
                  <a:srgbClr val="000000"/>
                </a:solidFill>
              </a:rPr>
              <a:t>Introduction to </a:t>
            </a:r>
          </a:p>
        </p:txBody>
      </p:sp>
      <p:sp>
        <p:nvSpPr>
          <p:cNvPr id="60" name="Shape 60"/>
          <p:cNvSpPr txBox="1"/>
          <p:nvPr>
            <p:ph type="ctrTitle"/>
          </p:nvPr>
        </p:nvSpPr>
        <p:spPr>
          <a:xfrm>
            <a:off x="5860675" y="3113425"/>
            <a:ext cx="3162000" cy="16257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700">
                <a:solidFill>
                  <a:srgbClr val="F3F3F3"/>
                </a:solidFill>
              </a:rPr>
              <a:t>Bhavesh Anand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700">
              <a:solidFill>
                <a:srgbClr val="F3F3F3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700">
                <a:solidFill>
                  <a:srgbClr val="F3F3F3"/>
                </a:solidFill>
              </a:rPr>
              <a:t>G.B Pant University of Agriculture and Technology, pantnagar</a:t>
            </a:r>
          </a:p>
        </p:txBody>
      </p:sp>
      <p:sp>
        <p:nvSpPr>
          <p:cNvPr id="61" name="Shape 61"/>
          <p:cNvSpPr/>
          <p:nvPr/>
        </p:nvSpPr>
        <p:spPr>
          <a:xfrm>
            <a:off x="1181249" y="1812400"/>
            <a:ext cx="6781500" cy="1625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610425" y="305225"/>
            <a:ext cx="8060100" cy="163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113030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/>
              <a:t>String</a:t>
            </a:r>
          </a:p>
        </p:txBody>
      </p:sp>
      <p:sp>
        <p:nvSpPr>
          <p:cNvPr id="112" name="Shape 112"/>
          <p:cNvSpPr/>
          <p:nvPr/>
        </p:nvSpPr>
        <p:spPr>
          <a:xfrm>
            <a:off x="1960200" y="983475"/>
            <a:ext cx="5223600" cy="3977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610425" y="305225"/>
            <a:ext cx="8060100" cy="163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113030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/>
              <a:t>Number</a:t>
            </a:r>
          </a:p>
        </p:txBody>
      </p:sp>
      <p:sp>
        <p:nvSpPr>
          <p:cNvPr id="118" name="Shape 118"/>
          <p:cNvSpPr/>
          <p:nvPr/>
        </p:nvSpPr>
        <p:spPr>
          <a:xfrm>
            <a:off x="2073675" y="768700"/>
            <a:ext cx="5133600" cy="39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541950" y="327825"/>
            <a:ext cx="8060100" cy="163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113030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/>
              <a:t>Null</a:t>
            </a:r>
          </a:p>
        </p:txBody>
      </p:sp>
      <p:sp>
        <p:nvSpPr>
          <p:cNvPr id="124" name="Shape 124"/>
          <p:cNvSpPr/>
          <p:nvPr/>
        </p:nvSpPr>
        <p:spPr>
          <a:xfrm>
            <a:off x="2193075" y="1708200"/>
            <a:ext cx="4894800" cy="172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610425" y="305225"/>
            <a:ext cx="8060100" cy="163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113030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/>
              <a:t>List</a:t>
            </a:r>
          </a:p>
        </p:txBody>
      </p:sp>
      <p:sp>
        <p:nvSpPr>
          <p:cNvPr id="130" name="Shape 130"/>
          <p:cNvSpPr/>
          <p:nvPr/>
        </p:nvSpPr>
        <p:spPr>
          <a:xfrm>
            <a:off x="846900" y="847500"/>
            <a:ext cx="7450200" cy="3448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610425" y="305225"/>
            <a:ext cx="8060100" cy="163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113030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/>
              <a:t>List</a:t>
            </a:r>
          </a:p>
        </p:txBody>
      </p:sp>
      <p:sp>
        <p:nvSpPr>
          <p:cNvPr id="136" name="Shape 136"/>
          <p:cNvSpPr/>
          <p:nvPr/>
        </p:nvSpPr>
        <p:spPr>
          <a:xfrm>
            <a:off x="610425" y="969300"/>
            <a:ext cx="7710900" cy="3204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610425" y="305225"/>
            <a:ext cx="8060100" cy="163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113030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/>
              <a:t>Dictionaries</a:t>
            </a:r>
          </a:p>
        </p:txBody>
      </p:sp>
      <p:sp>
        <p:nvSpPr>
          <p:cNvPr id="142" name="Shape 142"/>
          <p:cNvSpPr/>
          <p:nvPr/>
        </p:nvSpPr>
        <p:spPr>
          <a:xfrm>
            <a:off x="936675" y="983475"/>
            <a:ext cx="7407600" cy="3832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610425" y="305225"/>
            <a:ext cx="8060100" cy="163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113030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/>
              <a:t>Booleans</a:t>
            </a:r>
          </a:p>
        </p:txBody>
      </p:sp>
      <p:sp>
        <p:nvSpPr>
          <p:cNvPr id="148" name="Shape 148"/>
          <p:cNvSpPr/>
          <p:nvPr/>
        </p:nvSpPr>
        <p:spPr>
          <a:xfrm>
            <a:off x="980250" y="958700"/>
            <a:ext cx="7183500" cy="3497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1912050"/>
            <a:ext cx="8520600" cy="109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4800"/>
              <a:t>Operators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Arithmetic Manipulation</a:t>
            </a:r>
          </a:p>
        </p:txBody>
      </p:sp>
      <p:sp>
        <p:nvSpPr>
          <p:cNvPr id="159" name="Shape 159"/>
          <p:cNvSpPr/>
          <p:nvPr/>
        </p:nvSpPr>
        <p:spPr>
          <a:xfrm>
            <a:off x="1661750" y="893125"/>
            <a:ext cx="5663400" cy="413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String</a:t>
            </a:r>
            <a:r>
              <a:rPr lang="en" sz="3000"/>
              <a:t> Manipulation</a:t>
            </a:r>
          </a:p>
        </p:txBody>
      </p:sp>
      <p:sp>
        <p:nvSpPr>
          <p:cNvPr id="165" name="Shape 165"/>
          <p:cNvSpPr/>
          <p:nvPr/>
        </p:nvSpPr>
        <p:spPr>
          <a:xfrm>
            <a:off x="1740850" y="798050"/>
            <a:ext cx="5211300" cy="41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4575700" y="445325"/>
            <a:ext cx="4353000" cy="4364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492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Background</a:t>
            </a:r>
          </a:p>
          <a:p>
            <a:pPr indent="-349250" lvl="0" marL="457200" rtl="0">
              <a:lnSpc>
                <a:spcPct val="100000"/>
              </a:lnSpc>
              <a:spcBef>
                <a:spcPts val="219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Syntax</a:t>
            </a:r>
          </a:p>
          <a:p>
            <a:pPr indent="-349250" lvl="0" marL="457200" rtl="0">
              <a:lnSpc>
                <a:spcPct val="100000"/>
              </a:lnSpc>
              <a:spcBef>
                <a:spcPts val="218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Types / Operators / Control Flow</a:t>
            </a:r>
          </a:p>
          <a:p>
            <a:pPr indent="-349250" lvl="0" marL="457200" rtl="0">
              <a:lnSpc>
                <a:spcPct val="100000"/>
              </a:lnSpc>
              <a:spcBef>
                <a:spcPts val="218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</a:rPr>
              <a:t>Functions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Logical Comparison</a:t>
            </a:r>
          </a:p>
        </p:txBody>
      </p:sp>
      <p:sp>
        <p:nvSpPr>
          <p:cNvPr id="171" name="Shape 171"/>
          <p:cNvSpPr/>
          <p:nvPr/>
        </p:nvSpPr>
        <p:spPr>
          <a:xfrm>
            <a:off x="1808700" y="893127"/>
            <a:ext cx="5860200" cy="3657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Arithmetic Comparison</a:t>
            </a:r>
          </a:p>
        </p:txBody>
      </p:sp>
      <p:sp>
        <p:nvSpPr>
          <p:cNvPr id="177" name="Shape 177"/>
          <p:cNvSpPr/>
          <p:nvPr/>
        </p:nvSpPr>
        <p:spPr>
          <a:xfrm>
            <a:off x="1975350" y="1232175"/>
            <a:ext cx="5193300" cy="3375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Identity Comparison</a:t>
            </a:r>
          </a:p>
        </p:txBody>
      </p:sp>
      <p:sp>
        <p:nvSpPr>
          <p:cNvPr id="183" name="Shape 183"/>
          <p:cNvSpPr/>
          <p:nvPr/>
        </p:nvSpPr>
        <p:spPr>
          <a:xfrm>
            <a:off x="2030700" y="893125"/>
            <a:ext cx="5082600" cy="3594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413425" y="2008650"/>
            <a:ext cx="8520600" cy="112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 sz="4800"/>
              <a:t>Control Flow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Conditionals</a:t>
            </a:r>
          </a:p>
        </p:txBody>
      </p:sp>
      <p:sp>
        <p:nvSpPr>
          <p:cNvPr id="194" name="Shape 194"/>
          <p:cNvSpPr/>
          <p:nvPr/>
        </p:nvSpPr>
        <p:spPr>
          <a:xfrm>
            <a:off x="2684100" y="893125"/>
            <a:ext cx="3775800" cy="395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For Loop</a:t>
            </a:r>
          </a:p>
        </p:txBody>
      </p:sp>
      <p:sp>
        <p:nvSpPr>
          <p:cNvPr id="200" name="Shape 200"/>
          <p:cNvSpPr/>
          <p:nvPr/>
        </p:nvSpPr>
        <p:spPr>
          <a:xfrm>
            <a:off x="1573950" y="903213"/>
            <a:ext cx="5996100" cy="1376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01" name="Shape 201"/>
          <p:cNvSpPr/>
          <p:nvPr/>
        </p:nvSpPr>
        <p:spPr>
          <a:xfrm>
            <a:off x="1573950" y="2459486"/>
            <a:ext cx="5996100" cy="1780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While Loop</a:t>
            </a:r>
          </a:p>
        </p:txBody>
      </p:sp>
      <p:sp>
        <p:nvSpPr>
          <p:cNvPr id="207" name="Shape 207"/>
          <p:cNvSpPr/>
          <p:nvPr/>
        </p:nvSpPr>
        <p:spPr>
          <a:xfrm>
            <a:off x="2390550" y="1567201"/>
            <a:ext cx="4362900" cy="2009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413425" y="2008650"/>
            <a:ext cx="8520600" cy="112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4800"/>
              <a:t>Functions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Basic Function</a:t>
            </a:r>
          </a:p>
        </p:txBody>
      </p:sp>
      <p:sp>
        <p:nvSpPr>
          <p:cNvPr id="218" name="Shape 218"/>
          <p:cNvSpPr/>
          <p:nvPr/>
        </p:nvSpPr>
        <p:spPr>
          <a:xfrm>
            <a:off x="2316300" y="1267050"/>
            <a:ext cx="4511400" cy="2609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Functions with arguments</a:t>
            </a:r>
          </a:p>
        </p:txBody>
      </p:sp>
      <p:sp>
        <p:nvSpPr>
          <p:cNvPr id="224" name="Shape 224"/>
          <p:cNvSpPr/>
          <p:nvPr/>
        </p:nvSpPr>
        <p:spPr>
          <a:xfrm>
            <a:off x="2351325" y="893125"/>
            <a:ext cx="4149900" cy="37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255800" y="1934400"/>
            <a:ext cx="8520600" cy="136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4800"/>
              <a:t>Background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88125"/>
            <a:ext cx="8520600" cy="70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3000"/>
              <a:t>Fibonacci </a:t>
            </a:r>
          </a:p>
        </p:txBody>
      </p:sp>
      <p:sp>
        <p:nvSpPr>
          <p:cNvPr id="230" name="Shape 230"/>
          <p:cNvSpPr/>
          <p:nvPr/>
        </p:nvSpPr>
        <p:spPr>
          <a:xfrm>
            <a:off x="2028750" y="893125"/>
            <a:ext cx="5086500" cy="368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311700" y="1970550"/>
            <a:ext cx="8520600" cy="123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4800"/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1046400"/>
            <a:ext cx="8520600" cy="368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Multi-purpose (Web, GUI, Scripting, etc.)</a:t>
            </a:r>
          </a:p>
          <a:p>
            <a:pPr indent="-355600" lvl="0" marL="457200" rtl="0">
              <a:spcBef>
                <a:spcPts val="2180"/>
              </a:spcBef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Object Oriented</a:t>
            </a:r>
          </a:p>
          <a:p>
            <a:pPr indent="-355600" lvl="0" marL="457200" rtl="0">
              <a:spcBef>
                <a:spcPts val="2190"/>
              </a:spcBef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Interpreted</a:t>
            </a:r>
          </a:p>
          <a:p>
            <a:pPr indent="-355600" lvl="0" marL="457200" rtl="0">
              <a:spcBef>
                <a:spcPts val="2180"/>
              </a:spcBef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Strongly typed and Dynamically typed</a:t>
            </a:r>
          </a:p>
          <a:p>
            <a:pPr indent="-355600" lvl="0" marL="457200" rtl="0">
              <a:spcBef>
                <a:spcPts val="2180"/>
              </a:spcBef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</a:rPr>
              <a:t>Focus on readability and productivity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1943350"/>
            <a:ext cx="8520600" cy="97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 sz="4800"/>
              <a:t>Syntax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280150"/>
            <a:ext cx="8003100" cy="1434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000"/>
              <a:t>Hello World</a:t>
            </a:r>
          </a:p>
        </p:txBody>
      </p:sp>
      <p:sp>
        <p:nvSpPr>
          <p:cNvPr id="88" name="Shape 88"/>
          <p:cNvSpPr/>
          <p:nvPr/>
        </p:nvSpPr>
        <p:spPr>
          <a:xfrm>
            <a:off x="2231850" y="1916200"/>
            <a:ext cx="4680300" cy="1638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60825"/>
            <a:ext cx="8520600" cy="1206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18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Indentation</a:t>
            </a:r>
          </a:p>
        </p:txBody>
      </p:sp>
      <p:sp>
        <p:nvSpPr>
          <p:cNvPr id="94" name="Shape 94"/>
          <p:cNvSpPr/>
          <p:nvPr/>
        </p:nvSpPr>
        <p:spPr>
          <a:xfrm>
            <a:off x="201975" y="1367125"/>
            <a:ext cx="4421400" cy="2809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5" name="Shape 95"/>
          <p:cNvSpPr/>
          <p:nvPr/>
        </p:nvSpPr>
        <p:spPr>
          <a:xfrm>
            <a:off x="4555675" y="1367125"/>
            <a:ext cx="4374900" cy="2809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60825"/>
            <a:ext cx="8520600" cy="1206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18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Comments</a:t>
            </a:r>
          </a:p>
        </p:txBody>
      </p:sp>
      <p:sp>
        <p:nvSpPr>
          <p:cNvPr id="101" name="Shape 101"/>
          <p:cNvSpPr/>
          <p:nvPr/>
        </p:nvSpPr>
        <p:spPr>
          <a:xfrm>
            <a:off x="825250" y="1096500"/>
            <a:ext cx="7857000" cy="3041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1912050"/>
            <a:ext cx="8520600" cy="109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Types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